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mp4" ContentType="vide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9" r:id="rId1"/>
  </p:sldMasterIdLst>
  <p:notesMasterIdLst>
    <p:notesMasterId r:id="rId22"/>
  </p:notesMasterIdLst>
  <p:handoutMasterIdLst>
    <p:handoutMasterId r:id="rId23"/>
  </p:handoutMasterIdLst>
  <p:sldIdLst>
    <p:sldId id="256" r:id="rId2"/>
    <p:sldId id="284" r:id="rId3"/>
    <p:sldId id="272" r:id="rId4"/>
    <p:sldId id="257" r:id="rId5"/>
    <p:sldId id="261" r:id="rId6"/>
    <p:sldId id="262" r:id="rId7"/>
    <p:sldId id="263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6" r:id="rId16"/>
    <p:sldId id="281" r:id="rId17"/>
    <p:sldId id="282" r:id="rId18"/>
    <p:sldId id="283" r:id="rId19"/>
    <p:sldId id="264" r:id="rId20"/>
    <p:sldId id="285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122" autoAdjust="0"/>
  </p:normalViewPr>
  <p:slideViewPr>
    <p:cSldViewPr snapToGrid="0" snapToObjects="1">
      <p:cViewPr varScale="1">
        <p:scale>
          <a:sx n="123" d="100"/>
          <a:sy n="123" d="100"/>
        </p:scale>
        <p:origin x="-116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24A5FD-C799-294C-8645-76746917D8FD}" type="datetimeFigureOut">
              <a:rPr lang="en-US" smtClean="0"/>
              <a:t>2/10/17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A78F50-957C-0145-8939-32BC47EC10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7208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9834E6-8D71-1048-A37E-02D6482390C9}" type="datetimeFigureOut">
              <a:rPr lang="en-US" smtClean="0"/>
              <a:t>2/10/17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895D4E-2B07-3242-A906-329CDC233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364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895D4E-2B07-3242-A906-329CDC2338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883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F914-E4A7-0B4A-83A8-F3D17F3F1766}" type="datetime1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3E3A8-09B3-5440-B01B-C17B7BE31166}" type="datetime1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FE093-6BAA-2444-92D5-DB71AEFBBAB2}" type="datetime1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D4C47-25A8-3046-B8AE-160F13D4FDF9}" type="datetime1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3952C-3EA4-CA48-8130-A10FD43B4EBC}" type="datetime1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EB6D-4543-A64C-A3E8-D70D2028A74B}" type="datetime1">
              <a:rPr lang="en-US" smtClean="0"/>
              <a:t>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0434-1F63-2F49-B2C0-A9C8E6869E24}" type="datetime1">
              <a:rPr lang="en-US" smtClean="0"/>
              <a:t>2/10/17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1BB0A-905C-6646-B4B0-FAD947B8736F}" type="datetime1">
              <a:rPr lang="en-US" smtClean="0"/>
              <a:t>2/10/17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515B5-0145-E846-BB37-A5D08ACE16D8}" type="datetime1">
              <a:rPr lang="en-US" smtClean="0"/>
              <a:t>2/10/17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F4B86-D971-AA45-A280-C6AD3B80CE51}" type="datetime1">
              <a:rPr lang="en-US" smtClean="0"/>
              <a:t>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EA9A8-0235-8749-BC90-1C849B3FD017}" type="datetime1">
              <a:rPr lang="en-US" smtClean="0"/>
              <a:t>2/10/17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596F8719-97F3-7941-B82A-C268BBFEB9A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2EEE7157-A3BE-104E-901C-1CD3D54B676A}" type="datetime1">
              <a:rPr lang="en-US" smtClean="0"/>
              <a:t>2/10/17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2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2503" y="2872"/>
            <a:ext cx="7772400" cy="3469008"/>
          </a:xfrm>
        </p:spPr>
        <p:txBody>
          <a:bodyPr>
            <a:normAutofit/>
          </a:bodyPr>
          <a:lstStyle/>
          <a:p>
            <a:r>
              <a:rPr lang="en-US" dirty="0" smtClean="0"/>
              <a:t>Deep Neural Networks for MS Lesion Segmentation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3246" y="3829534"/>
            <a:ext cx="7461159" cy="1340464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Presented by: Juan Carlos </a:t>
            </a:r>
            <a:r>
              <a:rPr lang="en-US" sz="2800" dirty="0" err="1" smtClean="0"/>
              <a:t>Prieto</a:t>
            </a:r>
            <a:endParaRPr lang="en-US" sz="2800" dirty="0" smtClean="0"/>
          </a:p>
          <a:p>
            <a:r>
              <a:rPr lang="en-US" sz="1600" dirty="0" smtClean="0"/>
              <a:t>Collaborators: </a:t>
            </a:r>
            <a:r>
              <a:rPr lang="en-US" sz="1600" dirty="0"/>
              <a:t>Michele </a:t>
            </a:r>
            <a:r>
              <a:rPr lang="en-US" sz="1600" dirty="0" err="1" smtClean="0"/>
              <a:t>Cavallari</a:t>
            </a:r>
            <a:r>
              <a:rPr lang="en-US" sz="1600" dirty="0" smtClean="0"/>
              <a:t>, </a:t>
            </a:r>
            <a:r>
              <a:rPr lang="en-US" sz="1600" dirty="0" err="1"/>
              <a:t>Miklos</a:t>
            </a:r>
            <a:r>
              <a:rPr lang="en-US" sz="1600" dirty="0"/>
              <a:t> </a:t>
            </a:r>
            <a:r>
              <a:rPr lang="en-US" sz="1600" dirty="0" err="1" smtClean="0"/>
              <a:t>Palotai</a:t>
            </a:r>
            <a:r>
              <a:rPr lang="en-US" sz="1600" dirty="0" smtClean="0"/>
              <a:t>, </a:t>
            </a:r>
            <a:r>
              <a:rPr lang="en-US" sz="1600" dirty="0"/>
              <a:t>Alfredo Morales </a:t>
            </a:r>
            <a:r>
              <a:rPr lang="en-US" sz="1600" dirty="0" smtClean="0"/>
              <a:t>Pinzon, </a:t>
            </a:r>
            <a:r>
              <a:rPr lang="en-US" sz="1600" dirty="0"/>
              <a:t>Svetlana </a:t>
            </a:r>
            <a:r>
              <a:rPr lang="en-US" sz="1600" dirty="0" err="1" smtClean="0"/>
              <a:t>Egorova</a:t>
            </a:r>
            <a:r>
              <a:rPr lang="en-US" sz="1600" dirty="0" smtClean="0"/>
              <a:t>, </a:t>
            </a:r>
            <a:r>
              <a:rPr lang="en-US" sz="1600" dirty="0"/>
              <a:t>Martin </a:t>
            </a:r>
            <a:r>
              <a:rPr lang="en-US" sz="1600" dirty="0" err="1" smtClean="0"/>
              <a:t>Styner</a:t>
            </a:r>
            <a:r>
              <a:rPr lang="en-US" sz="1600" dirty="0" smtClean="0"/>
              <a:t> and Charles Guttmann</a:t>
            </a:r>
            <a:endParaRPr lang="en-US" sz="1600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 descr="NIRAL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048" y="5030923"/>
            <a:ext cx="1268804" cy="1268804"/>
          </a:xfrm>
          <a:prstGeom prst="rect">
            <a:avLst/>
          </a:prstGeom>
        </p:spPr>
      </p:pic>
      <p:pic>
        <p:nvPicPr>
          <p:cNvPr id="5" name="Picture 3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352" y="5298594"/>
            <a:ext cx="2544195" cy="705436"/>
          </a:xfrm>
          <a:prstGeom prst="rect">
            <a:avLst/>
          </a:prstGeom>
        </p:spPr>
      </p:pic>
      <p:pic>
        <p:nvPicPr>
          <p:cNvPr id="6" name="Picture 5" descr="Screen Shot 2016-02-29 at 9.31.5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179" y="5418412"/>
            <a:ext cx="1079724" cy="385988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1914" y="5540349"/>
            <a:ext cx="1689687" cy="46368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028" y="5169998"/>
            <a:ext cx="986961" cy="112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28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imbalance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549" y="1536191"/>
            <a:ext cx="4119640" cy="5133387"/>
          </a:xfrm>
        </p:spPr>
        <p:txBody>
          <a:bodyPr>
            <a:normAutofit/>
          </a:bodyPr>
          <a:lstStyle/>
          <a:p>
            <a:r>
              <a:rPr lang="en-US" dirty="0"/>
              <a:t>MS lesions are surrounded by the white matter </a:t>
            </a:r>
            <a:endParaRPr lang="en-US" dirty="0" smtClean="0"/>
          </a:p>
          <a:p>
            <a:r>
              <a:rPr lang="en-US" dirty="0" smtClean="0"/>
              <a:t>Number of WM samples is much larger than MS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classes </a:t>
            </a:r>
            <a:r>
              <a:rPr lang="en-US" dirty="0" smtClean="0"/>
              <a:t>are </a:t>
            </a:r>
            <a:r>
              <a:rPr lang="en-US" dirty="0"/>
              <a:t>not represented equally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This </a:t>
            </a:r>
            <a:r>
              <a:rPr lang="en-US" dirty="0"/>
              <a:t>is an imbalanced </a:t>
            </a:r>
            <a:r>
              <a:rPr lang="en-US" dirty="0" smtClean="0"/>
              <a:t>dataset</a:t>
            </a:r>
            <a:endParaRPr lang="en-US" dirty="0"/>
          </a:p>
          <a:p>
            <a:r>
              <a:rPr lang="en-US" dirty="0" smtClean="0"/>
              <a:t>Improve sampling or reduce the search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900" y="1295400"/>
            <a:ext cx="1642861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226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PD/T2 Image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7473" y="1536191"/>
            <a:ext cx="3877327" cy="505079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20 Subjects chosen randomly. </a:t>
            </a:r>
          </a:p>
          <a:p>
            <a:r>
              <a:rPr lang="en-US" dirty="0" smtClean="0"/>
              <a:t>Every subject is registered to each other. </a:t>
            </a:r>
          </a:p>
          <a:p>
            <a:r>
              <a:rPr lang="en-US" dirty="0" smtClean="0"/>
              <a:t>Total 400 </a:t>
            </a:r>
            <a:r>
              <a:rPr lang="en-US" dirty="0" err="1" smtClean="0"/>
              <a:t>tranformations</a:t>
            </a:r>
            <a:endParaRPr lang="en-US" dirty="0" smtClean="0"/>
          </a:p>
          <a:p>
            <a:r>
              <a:rPr lang="en-US" dirty="0" smtClean="0"/>
              <a:t>One subject is registered to the MNI-152 template. </a:t>
            </a:r>
          </a:p>
          <a:p>
            <a:r>
              <a:rPr lang="en-US" dirty="0" smtClean="0"/>
              <a:t>Average all images</a:t>
            </a:r>
            <a:endParaRPr lang="en-US" dirty="0"/>
          </a:p>
        </p:txBody>
      </p:sp>
      <p:pic>
        <p:nvPicPr>
          <p:cNvPr id="6" name="Picture 5" descr="templateRegistr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015" y="1756248"/>
            <a:ext cx="4061781" cy="2505644"/>
          </a:xfrm>
          <a:prstGeom prst="rect">
            <a:avLst/>
          </a:prstGeom>
        </p:spPr>
      </p:pic>
      <p:pic>
        <p:nvPicPr>
          <p:cNvPr id="7" name="Picture 6" descr="templateRegistrationConca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875" y="4600502"/>
            <a:ext cx="4438390" cy="73513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647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394"/>
            <a:ext cx="7620000" cy="1143000"/>
          </a:xfrm>
        </p:spPr>
        <p:txBody>
          <a:bodyPr/>
          <a:lstStyle/>
          <a:p>
            <a:r>
              <a:rPr lang="en-US" dirty="0" smtClean="0"/>
              <a:t>Frequency map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574" y="2550133"/>
            <a:ext cx="4001226" cy="4202041"/>
          </a:xfrm>
        </p:spPr>
        <p:txBody>
          <a:bodyPr>
            <a:normAutofit/>
          </a:bodyPr>
          <a:lstStyle/>
          <a:p>
            <a:r>
              <a:rPr lang="en-US" dirty="0" smtClean="0"/>
              <a:t>Each time point is registered to the previous one. </a:t>
            </a:r>
          </a:p>
          <a:p>
            <a:r>
              <a:rPr lang="en-US" dirty="0" smtClean="0"/>
              <a:t>The first time point is registered to the templates.</a:t>
            </a:r>
          </a:p>
          <a:p>
            <a:r>
              <a:rPr lang="en-US" dirty="0" smtClean="0"/>
              <a:t>All images are transformed to MNI-152 space. 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25103" b="-25103"/>
          <a:stretch>
            <a:fillRect/>
          </a:stretch>
        </p:blipFill>
        <p:spPr>
          <a:xfrm>
            <a:off x="4419600" y="2436813"/>
            <a:ext cx="3843338" cy="4314825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48" y="1265394"/>
            <a:ext cx="8077200" cy="128473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32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- Templates</a:t>
            </a:r>
            <a:endParaRPr lang="en-US" dirty="0"/>
          </a:p>
        </p:txBody>
      </p:sp>
      <p:pic>
        <p:nvPicPr>
          <p:cNvPr id="5" name="Content Placeholder 4" descr="averagePD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" r="1308"/>
          <a:stretch>
            <a:fillRect/>
          </a:stretch>
        </p:blipFill>
        <p:spPr/>
      </p:pic>
      <p:pic>
        <p:nvPicPr>
          <p:cNvPr id="6" name="Content Placeholder 5" descr="averageT2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" r="130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13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341492" y="6328873"/>
            <a:ext cx="6156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Generated templates in MNI 152 atlas space. 1mmX1mmX1mm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5479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74" y="140381"/>
            <a:ext cx="7877908" cy="1057214"/>
          </a:xfrm>
        </p:spPr>
        <p:txBody>
          <a:bodyPr/>
          <a:lstStyle/>
          <a:p>
            <a:r>
              <a:rPr lang="en-US" sz="4000" dirty="0" smtClean="0"/>
              <a:t>Results </a:t>
            </a:r>
            <a:r>
              <a:rPr lang="mr-IN" sz="4000" dirty="0" smtClean="0"/>
              <a:t>–</a:t>
            </a:r>
            <a:r>
              <a:rPr lang="en-US" sz="4000" dirty="0" smtClean="0"/>
              <a:t> </a:t>
            </a:r>
            <a:r>
              <a:rPr lang="en-US" sz="4000" dirty="0"/>
              <a:t>F</a:t>
            </a:r>
            <a:r>
              <a:rPr lang="en-US" sz="4000" dirty="0" smtClean="0"/>
              <a:t>requency map</a:t>
            </a:r>
            <a:endParaRPr lang="en-US" sz="4000" dirty="0"/>
          </a:p>
        </p:txBody>
      </p:sp>
      <p:pic>
        <p:nvPicPr>
          <p:cNvPr id="7" name="FrequencyMap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74" y="1156296"/>
            <a:ext cx="8553283" cy="481122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094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MS and WM samples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1500 subjects are selected to draw samples</a:t>
            </a:r>
          </a:p>
          <a:p>
            <a:pPr lvl="1"/>
            <a:r>
              <a:rPr lang="en-US" dirty="0" smtClean="0"/>
              <a:t>The number of time points varies between 1 </a:t>
            </a:r>
            <a:r>
              <a:rPr lang="mr-IN" dirty="0" smtClean="0"/>
              <a:t>–</a:t>
            </a:r>
            <a:r>
              <a:rPr lang="en-US" dirty="0" smtClean="0"/>
              <a:t> 8</a:t>
            </a:r>
          </a:p>
          <a:p>
            <a:r>
              <a:rPr lang="en-US" dirty="0" smtClean="0"/>
              <a:t>We iterate the image randomly and select WM and MS samples</a:t>
            </a:r>
          </a:p>
          <a:p>
            <a:r>
              <a:rPr lang="en-US" dirty="0" smtClean="0"/>
              <a:t>The FM is used to constrain the search region.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 descr="MSLes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235" y="2457214"/>
            <a:ext cx="1820733" cy="1817099"/>
          </a:xfrm>
          <a:prstGeom prst="rect">
            <a:avLst/>
          </a:prstGeom>
        </p:spPr>
      </p:pic>
      <p:pic>
        <p:nvPicPr>
          <p:cNvPr id="8" name="Picture 7" descr="NormalW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042" y="2453518"/>
            <a:ext cx="1817211" cy="182079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82294" y="4480800"/>
            <a:ext cx="1214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MS sample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720904" y="4480800"/>
            <a:ext cx="1313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WM sample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320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</a:t>
            </a:r>
            <a:r>
              <a:rPr lang="mr-IN" dirty="0" smtClean="0"/>
              <a:t>–</a:t>
            </a:r>
            <a:r>
              <a:rPr lang="en-US" dirty="0" smtClean="0"/>
              <a:t> Network architecture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24" y="1417638"/>
            <a:ext cx="8206610" cy="407878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69386" y="5641699"/>
            <a:ext cx="550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output of each layer is connected to a RELU function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92950" y="1622109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Conv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53943" y="1774509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Conv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499161" y="125277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FC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00298" y="122051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FC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00298" y="329454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FC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499161" y="329454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FC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744356" y="3109881"/>
            <a:ext cx="119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Score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920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38"/>
            <a:ext cx="7620000" cy="1143000"/>
          </a:xfrm>
        </p:spPr>
        <p:txBody>
          <a:bodyPr/>
          <a:lstStyle/>
          <a:p>
            <a:r>
              <a:rPr lang="en-US" dirty="0" smtClean="0"/>
              <a:t>Results </a:t>
            </a:r>
            <a:r>
              <a:rPr lang="mr-IN" dirty="0" smtClean="0"/>
              <a:t>–</a:t>
            </a:r>
            <a:r>
              <a:rPr lang="en-US" dirty="0" smtClean="0"/>
              <a:t> Loss and accuracy </a:t>
            </a:r>
            <a:endParaRPr lang="en-US" dirty="0"/>
          </a:p>
        </p:txBody>
      </p:sp>
      <p:pic>
        <p:nvPicPr>
          <p:cNvPr id="5" name="Picture 4" descr="cross_entrop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70759"/>
            <a:ext cx="7747000" cy="254248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17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389875"/>
            <a:ext cx="7835900" cy="311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991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7620000" cy="1253377"/>
          </a:xfrm>
        </p:spPr>
        <p:txBody>
          <a:bodyPr/>
          <a:lstStyle/>
          <a:p>
            <a:r>
              <a:rPr lang="en-US" dirty="0" smtClean="0"/>
              <a:t>Some filters computed </a:t>
            </a:r>
            <a:r>
              <a:rPr lang="en-US" dirty="0" smtClean="0"/>
              <a:t>for the first </a:t>
            </a:r>
            <a:r>
              <a:rPr lang="en-US" dirty="0" err="1" smtClean="0"/>
              <a:t>conv</a:t>
            </a:r>
            <a:r>
              <a:rPr lang="en-US" dirty="0" smtClean="0"/>
              <a:t> layer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889" y="1703531"/>
            <a:ext cx="5560395" cy="47982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69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and future work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validation and test dataset, this current implementation </a:t>
            </a:r>
            <a:r>
              <a:rPr lang="en-US" dirty="0" smtClean="0"/>
              <a:t>achieved:</a:t>
            </a:r>
            <a:endParaRPr lang="en-US" dirty="0" smtClean="0"/>
          </a:p>
          <a:p>
            <a:pPr lvl="1"/>
            <a:r>
              <a:rPr lang="en-US" dirty="0" smtClean="0"/>
              <a:t>Validation dataset: </a:t>
            </a:r>
            <a:r>
              <a:rPr lang="en-US" dirty="0"/>
              <a:t>Average accuracy = 0.846</a:t>
            </a:r>
          </a:p>
          <a:p>
            <a:pPr lvl="1"/>
            <a:r>
              <a:rPr lang="en-US" dirty="0" smtClean="0"/>
              <a:t>Test dataset: </a:t>
            </a:r>
            <a:r>
              <a:rPr lang="en-US" dirty="0"/>
              <a:t>Average accuracy = </a:t>
            </a:r>
            <a:r>
              <a:rPr lang="en-US" dirty="0" smtClean="0"/>
              <a:t>0.849</a:t>
            </a:r>
          </a:p>
          <a:p>
            <a:r>
              <a:rPr lang="en-US" dirty="0" smtClean="0"/>
              <a:t>The </a:t>
            </a:r>
            <a:r>
              <a:rPr lang="en-US" dirty="0"/>
              <a:t>number of samples for each one is </a:t>
            </a:r>
            <a:r>
              <a:rPr lang="is-IS" dirty="0"/>
              <a:t>40367</a:t>
            </a:r>
            <a:r>
              <a:rPr lang="is-IS" dirty="0" smtClean="0"/>
              <a:t>.</a:t>
            </a:r>
          </a:p>
          <a:p>
            <a:r>
              <a:rPr lang="is-IS" dirty="0" smtClean="0"/>
              <a:t>Future work will be to compare the classification power of this algorithm compared with state of the art methods for MS lesion classification.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679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Improve existing </a:t>
            </a:r>
            <a:r>
              <a:rPr lang="en-US" dirty="0"/>
              <a:t>segmentation </a:t>
            </a:r>
            <a:r>
              <a:rPr lang="en-US" dirty="0" smtClean="0"/>
              <a:t>algorithms for MS. </a:t>
            </a:r>
          </a:p>
          <a:p>
            <a:pPr lvl="1"/>
            <a:r>
              <a:rPr lang="en-US" dirty="0" smtClean="0"/>
              <a:t>There are well established </a:t>
            </a:r>
            <a:r>
              <a:rPr lang="en-US" dirty="0"/>
              <a:t>semi-automated methods to measure lesion </a:t>
            </a:r>
            <a:r>
              <a:rPr lang="en-US" dirty="0" smtClean="0"/>
              <a:t>volume.</a:t>
            </a:r>
          </a:p>
          <a:p>
            <a:pPr lvl="1"/>
            <a:r>
              <a:rPr lang="en-US" dirty="0" smtClean="0"/>
              <a:t>Most </a:t>
            </a:r>
            <a:r>
              <a:rPr lang="en-US" dirty="0"/>
              <a:t>of them require human interaction and editing, which </a:t>
            </a:r>
            <a:r>
              <a:rPr lang="en-US" dirty="0" smtClean="0"/>
              <a:t>is time </a:t>
            </a:r>
            <a:r>
              <a:rPr lang="en-US" dirty="0"/>
              <a:t>consuming </a:t>
            </a:r>
            <a:endParaRPr lang="en-US" dirty="0" smtClean="0"/>
          </a:p>
          <a:p>
            <a:r>
              <a:rPr lang="en-US" dirty="0" smtClean="0"/>
              <a:t>Explore Neural Networks for MS Lesion Segmentation.</a:t>
            </a:r>
          </a:p>
          <a:p>
            <a:pPr lvl="1"/>
            <a:r>
              <a:rPr lang="en-US" dirty="0" smtClean="0"/>
              <a:t>Take advantage of the large number of samples available.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13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J.C. </a:t>
            </a:r>
            <a:r>
              <a:rPr lang="en-US" dirty="0" err="1"/>
              <a:t>Prieto</a:t>
            </a:r>
            <a:r>
              <a:rPr lang="en-US" dirty="0"/>
              <a:t> and M. </a:t>
            </a:r>
            <a:r>
              <a:rPr lang="en-US" dirty="0" err="1"/>
              <a:t>Cavallari</a:t>
            </a:r>
            <a:r>
              <a:rPr lang="en-US" dirty="0"/>
              <a:t> are supported by Research Fellowship Award from Mallinckrodt Pharmaceuticals.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We gratefully acknowledge the support of NVIDIA Corporation with the donation of the Tesla K40 GPU used for this research.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260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620000" cy="1143000"/>
          </a:xfrm>
        </p:spPr>
        <p:txBody>
          <a:bodyPr/>
          <a:lstStyle/>
          <a:p>
            <a:r>
              <a:rPr lang="en-US" sz="3600" dirty="0" smtClean="0"/>
              <a:t>Introduction </a:t>
            </a:r>
            <a:r>
              <a:rPr lang="mr-IN" sz="3600" dirty="0" smtClean="0"/>
              <a:t>–</a:t>
            </a:r>
            <a:r>
              <a:rPr lang="en-US" sz="3600" dirty="0" smtClean="0"/>
              <a:t> Multiple Sclerosis (MS)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43000"/>
            <a:ext cx="4114800" cy="57150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Immune</a:t>
            </a:r>
            <a:r>
              <a:rPr lang="en-US" dirty="0"/>
              <a:t>-mediated </a:t>
            </a:r>
            <a:r>
              <a:rPr lang="en-US" dirty="0" smtClean="0"/>
              <a:t>process</a:t>
            </a:r>
          </a:p>
          <a:p>
            <a:r>
              <a:rPr lang="en-US" sz="2900" dirty="0" smtClean="0"/>
              <a:t>Affects the </a:t>
            </a:r>
            <a:r>
              <a:rPr lang="en-US" dirty="0" smtClean="0"/>
              <a:t>central nervous system </a:t>
            </a:r>
            <a:r>
              <a:rPr lang="en-US" dirty="0"/>
              <a:t>(CNS), </a:t>
            </a:r>
            <a:endParaRPr lang="en-US" dirty="0" smtClean="0"/>
          </a:p>
          <a:p>
            <a:pPr lvl="1"/>
            <a:r>
              <a:rPr lang="en-US" dirty="0" smtClean="0"/>
              <a:t>Brain</a:t>
            </a:r>
            <a:r>
              <a:rPr lang="en-US" dirty="0"/>
              <a:t>, spinal cord and optic nerves. </a:t>
            </a:r>
            <a:endParaRPr lang="en-US" dirty="0" smtClean="0"/>
          </a:p>
          <a:p>
            <a:pPr lvl="1"/>
            <a:r>
              <a:rPr lang="en-US" dirty="0" smtClean="0"/>
              <a:t>Destruction of myelin, nerve fibers.</a:t>
            </a:r>
          </a:p>
          <a:p>
            <a:pPr lvl="1"/>
            <a:r>
              <a:rPr lang="en-US" dirty="0" smtClean="0"/>
              <a:t>Unknown </a:t>
            </a:r>
            <a:r>
              <a:rPr lang="en-US" dirty="0" smtClean="0"/>
              <a:t>antigen.</a:t>
            </a:r>
            <a:endParaRPr lang="en-US" dirty="0"/>
          </a:p>
          <a:p>
            <a:r>
              <a:rPr lang="en-US" dirty="0"/>
              <a:t>The damaged myelin forms scar tissue (sclerosis</a:t>
            </a:r>
            <a:r>
              <a:rPr lang="en-US" dirty="0" smtClean="0"/>
              <a:t>).</a:t>
            </a:r>
            <a:endParaRPr lang="en-US" dirty="0"/>
          </a:p>
          <a:p>
            <a:pPr lvl="1"/>
            <a:r>
              <a:rPr lang="en-US" dirty="0" smtClean="0"/>
              <a:t>Nerve </a:t>
            </a:r>
            <a:r>
              <a:rPr lang="en-US" dirty="0"/>
              <a:t>impulses </a:t>
            </a:r>
            <a:r>
              <a:rPr lang="en-US" dirty="0" smtClean="0"/>
              <a:t>are disrupted. </a:t>
            </a:r>
          </a:p>
          <a:p>
            <a:r>
              <a:rPr lang="en-US" dirty="0" smtClean="0"/>
              <a:t>Common diseases phases</a:t>
            </a:r>
          </a:p>
          <a:p>
            <a:pPr lvl="1"/>
            <a:r>
              <a:rPr lang="en-US" dirty="0" smtClean="0"/>
              <a:t>Relapsing remitting (RR) </a:t>
            </a:r>
          </a:p>
          <a:p>
            <a:pPr lvl="1"/>
            <a:r>
              <a:rPr lang="en-US" dirty="0" smtClean="0"/>
              <a:t>Secondary Progressive (SP)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55779" b="-55779"/>
          <a:stretch>
            <a:fillRect/>
          </a:stretch>
        </p:blipFill>
        <p:spPr>
          <a:xfrm>
            <a:off x="4003305" y="1060669"/>
            <a:ext cx="4452798" cy="558826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992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" y="1203960"/>
            <a:ext cx="3931920" cy="5471160"/>
          </a:xfrm>
        </p:spPr>
        <p:txBody>
          <a:bodyPr>
            <a:normAutofit/>
          </a:bodyPr>
          <a:lstStyle/>
          <a:p>
            <a:r>
              <a:rPr lang="en-US" dirty="0"/>
              <a:t>Triggered by environmental </a:t>
            </a:r>
            <a:r>
              <a:rPr lang="en-US" dirty="0" smtClean="0"/>
              <a:t>factors</a:t>
            </a:r>
          </a:p>
          <a:p>
            <a:r>
              <a:rPr lang="en-US" dirty="0" smtClean="0"/>
              <a:t>Symptoms cannot be predicted.</a:t>
            </a:r>
          </a:p>
          <a:p>
            <a:r>
              <a:rPr lang="en-US" dirty="0" smtClean="0"/>
              <a:t>Diagnosis between 20 – 50 years</a:t>
            </a:r>
          </a:p>
          <a:p>
            <a:r>
              <a:rPr lang="en-US" dirty="0" err="1" smtClean="0"/>
              <a:t>Women:men</a:t>
            </a:r>
            <a:r>
              <a:rPr lang="en-US" dirty="0" smtClean="0"/>
              <a:t> 3:1 ratio diagnosis</a:t>
            </a:r>
          </a:p>
          <a:p>
            <a:endParaRPr lang="en-US" dirty="0"/>
          </a:p>
        </p:txBody>
      </p:sp>
      <p:pic>
        <p:nvPicPr>
          <p:cNvPr id="11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-8828" b="-8828"/>
          <a:stretch>
            <a:fillRect/>
          </a:stretch>
        </p:blipFill>
        <p:spPr>
          <a:xfrm>
            <a:off x="3737507" y="-409968"/>
            <a:ext cx="5406493" cy="6058928"/>
          </a:xfrm>
        </p:spPr>
      </p:pic>
      <p:sp>
        <p:nvSpPr>
          <p:cNvPr id="6" name="TextBox 5"/>
          <p:cNvSpPr txBox="1"/>
          <p:nvPr/>
        </p:nvSpPr>
        <p:spPr>
          <a:xfrm>
            <a:off x="3869221" y="5464294"/>
            <a:ext cx="4662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Seasonal prevalence of MS (2010)– Meier et. </a:t>
            </a:r>
            <a:r>
              <a:rPr lang="en-US" dirty="0"/>
              <a:t>a</a:t>
            </a:r>
            <a:r>
              <a:rPr lang="en-US" dirty="0" smtClean="0"/>
              <a:t>l.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97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CLIMB</a:t>
            </a:r>
          </a:p>
          <a:p>
            <a:pPr lvl="1"/>
            <a:r>
              <a:rPr lang="en-US" dirty="0"/>
              <a:t>Comprehensive Longitudinal Investigation of Multiple Sclerosis at Brigham and Women’s Hospital </a:t>
            </a:r>
            <a:endParaRPr lang="en-US" dirty="0" smtClean="0"/>
          </a:p>
          <a:p>
            <a:pPr lvl="1"/>
            <a:r>
              <a:rPr lang="en-US" dirty="0" smtClean="0"/>
              <a:t>Annual clinical and laboratory examinations.</a:t>
            </a:r>
          </a:p>
          <a:p>
            <a:pPr lvl="1"/>
            <a:r>
              <a:rPr lang="en-US" dirty="0"/>
              <a:t>2</a:t>
            </a:r>
            <a:r>
              <a:rPr lang="en-US" dirty="0" smtClean="0"/>
              <a:t>000 MS patients </a:t>
            </a:r>
          </a:p>
          <a:p>
            <a:r>
              <a:rPr lang="en-US" dirty="0" smtClean="0"/>
              <a:t>Data 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eurological examinations</a:t>
            </a:r>
          </a:p>
          <a:p>
            <a:pPr lvl="1"/>
            <a:r>
              <a:rPr lang="en-US" dirty="0" smtClean="0"/>
              <a:t>MRI imaging</a:t>
            </a:r>
          </a:p>
          <a:p>
            <a:pPr lvl="1"/>
            <a:r>
              <a:rPr lang="en-US" dirty="0" smtClean="0"/>
              <a:t>Immunologic</a:t>
            </a:r>
            <a:endParaRPr lang="en-US" dirty="0"/>
          </a:p>
          <a:p>
            <a:pPr lvl="1"/>
            <a:r>
              <a:rPr lang="en-US" dirty="0" smtClean="0"/>
              <a:t>Genetic</a:t>
            </a:r>
          </a:p>
          <a:p>
            <a:pPr lvl="1"/>
            <a:r>
              <a:rPr lang="en-US" dirty="0" smtClean="0"/>
              <a:t>Neuropsychological,</a:t>
            </a:r>
          </a:p>
          <a:p>
            <a:pPr lvl="1"/>
            <a:r>
              <a:rPr lang="en-US" dirty="0" smtClean="0"/>
              <a:t>Quality of life studies over the next twenty years.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71435" b="-71435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69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MRI Acquisition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Brain MRI </a:t>
            </a:r>
            <a:endParaRPr lang="en-US" dirty="0" smtClean="0"/>
          </a:p>
          <a:p>
            <a:pPr lvl="1"/>
            <a:r>
              <a:rPr lang="en-US" dirty="0" smtClean="0"/>
              <a:t>1.5T </a:t>
            </a:r>
            <a:r>
              <a:rPr lang="en-US" dirty="0"/>
              <a:t>scanner (GE </a:t>
            </a:r>
            <a:r>
              <a:rPr lang="en-US" dirty="0" err="1"/>
              <a:t>Signa</a:t>
            </a:r>
            <a:r>
              <a:rPr lang="en-US" dirty="0"/>
              <a:t>, Milwaukee, WI)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Axial </a:t>
            </a:r>
            <a:r>
              <a:rPr lang="en-US" dirty="0"/>
              <a:t>T1-weighted spin-echo (TR/TE: 725/20 </a:t>
            </a:r>
            <a:r>
              <a:rPr lang="en-US" dirty="0" err="1"/>
              <a:t>ms</a:t>
            </a:r>
            <a:r>
              <a:rPr lang="en-US" dirty="0"/>
              <a:t>) </a:t>
            </a:r>
            <a:endParaRPr lang="en-US" dirty="0" smtClean="0"/>
          </a:p>
          <a:p>
            <a:pPr lvl="1"/>
            <a:r>
              <a:rPr lang="en-US" dirty="0" smtClean="0"/>
              <a:t>Dual</a:t>
            </a:r>
            <a:r>
              <a:rPr lang="en-US" dirty="0"/>
              <a:t>-echo T2-weighted (TR/TE2/ TE1: 3000/80/30 </a:t>
            </a:r>
            <a:r>
              <a:rPr lang="en-US" dirty="0" err="1"/>
              <a:t>ms</a:t>
            </a:r>
            <a:r>
              <a:rPr lang="en-US" dirty="0"/>
              <a:t>) series (voxel size 0.94 9 0.94 9 3 mm) </a:t>
            </a:r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agittal </a:t>
            </a:r>
            <a:r>
              <a:rPr lang="en-US" dirty="0"/>
              <a:t>3D MP-RAGE sequence (TR/TE: 8.6/3.8 </a:t>
            </a:r>
            <a:r>
              <a:rPr lang="en-US" dirty="0" err="1"/>
              <a:t>ms</a:t>
            </a:r>
            <a:r>
              <a:rPr lang="en-US" dirty="0"/>
              <a:t>) with a voxel size of 0.94 9 0.94 9 1.2 mm. </a:t>
            </a:r>
            <a:endParaRPr lang="en-US" dirty="0" smtClean="0"/>
          </a:p>
          <a:p>
            <a:pPr lvl="1"/>
            <a:r>
              <a:rPr lang="en-US" dirty="0" smtClean="0"/>
              <a:t>T1</a:t>
            </a:r>
            <a:r>
              <a:rPr lang="en-US" dirty="0"/>
              <a:t>-weighted spin-echo imaging was repeated 5 min after 0.1 </a:t>
            </a:r>
            <a:r>
              <a:rPr lang="en-US" dirty="0" err="1"/>
              <a:t>mol</a:t>
            </a:r>
            <a:r>
              <a:rPr lang="en-US" dirty="0"/>
              <a:t>/kg intravenous gadolinium (</a:t>
            </a:r>
            <a:r>
              <a:rPr lang="en-US" dirty="0" err="1"/>
              <a:t>Gd</a:t>
            </a:r>
            <a:r>
              <a:rPr lang="en-US" dirty="0"/>
              <a:t>).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803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478"/>
            <a:ext cx="5438140" cy="1143000"/>
          </a:xfrm>
        </p:spPr>
        <p:txBody>
          <a:bodyPr>
            <a:normAutofit/>
          </a:bodyPr>
          <a:lstStyle/>
          <a:p>
            <a:r>
              <a:rPr lang="en-US" dirty="0"/>
              <a:t>MRI analysis: lesions 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T1 </a:t>
            </a:r>
            <a:r>
              <a:rPr lang="en-US" dirty="0" err="1"/>
              <a:t>hypointense</a:t>
            </a:r>
            <a:r>
              <a:rPr lang="en-US" dirty="0"/>
              <a:t> (T1LV) </a:t>
            </a:r>
            <a:endParaRPr lang="en-US" dirty="0" smtClean="0"/>
          </a:p>
          <a:p>
            <a:pPr lvl="1"/>
            <a:r>
              <a:rPr lang="en-US" dirty="0" smtClean="0"/>
              <a:t>“Black holes”</a:t>
            </a:r>
          </a:p>
          <a:p>
            <a:pPr lvl="1"/>
            <a:r>
              <a:rPr lang="en-US" dirty="0" err="1" smtClean="0"/>
              <a:t>Hyperintensity</a:t>
            </a:r>
            <a:r>
              <a:rPr lang="en-US" dirty="0" smtClean="0"/>
              <a:t> </a:t>
            </a:r>
            <a:r>
              <a:rPr lang="en-US" dirty="0"/>
              <a:t>on the dual- echo images </a:t>
            </a:r>
            <a:endParaRPr lang="en-US" dirty="0" smtClean="0"/>
          </a:p>
          <a:p>
            <a:pPr lvl="1"/>
            <a:r>
              <a:rPr lang="en-US" dirty="0" smtClean="0"/>
              <a:t>No gadolinium-enhancement</a:t>
            </a:r>
          </a:p>
          <a:p>
            <a:r>
              <a:rPr lang="en-US" dirty="0" smtClean="0"/>
              <a:t>T2 </a:t>
            </a:r>
            <a:r>
              <a:rPr lang="en-US" dirty="0" err="1"/>
              <a:t>hyperintense</a:t>
            </a:r>
            <a:r>
              <a:rPr lang="en-US" dirty="0"/>
              <a:t> lesion volume (T2LV) </a:t>
            </a:r>
            <a:endParaRPr lang="en-US" dirty="0" smtClean="0"/>
          </a:p>
          <a:p>
            <a:pPr lvl="1"/>
            <a:r>
              <a:rPr lang="en-US" dirty="0" err="1"/>
              <a:t>H</a:t>
            </a:r>
            <a:r>
              <a:rPr lang="en-US" dirty="0" err="1" smtClean="0"/>
              <a:t>yperintensity</a:t>
            </a:r>
            <a:r>
              <a:rPr lang="en-US" dirty="0" smtClean="0"/>
              <a:t> </a:t>
            </a:r>
            <a:r>
              <a:rPr lang="en-US" dirty="0"/>
              <a:t>on both the proton density and late echo T2-weighted </a:t>
            </a:r>
            <a:r>
              <a:rPr lang="en-US" dirty="0" smtClean="0"/>
              <a:t>images.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100" y="3403600"/>
            <a:ext cx="2995420" cy="34239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0941" y="24499"/>
            <a:ext cx="2959099" cy="337910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587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Neural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536192"/>
            <a:ext cx="4114800" cy="514371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Set </a:t>
            </a:r>
            <a:r>
              <a:rPr lang="en-US" dirty="0"/>
              <a:t>of </a:t>
            </a:r>
            <a:r>
              <a:rPr lang="en-US" dirty="0" smtClean="0"/>
              <a:t>algorithms </a:t>
            </a:r>
            <a:r>
              <a:rPr lang="en-US" dirty="0"/>
              <a:t>modeled </a:t>
            </a:r>
            <a:r>
              <a:rPr lang="en-US" dirty="0" smtClean="0"/>
              <a:t>after </a:t>
            </a:r>
            <a:r>
              <a:rPr lang="en-US" dirty="0"/>
              <a:t>the human </a:t>
            </a:r>
            <a:r>
              <a:rPr lang="en-US" dirty="0" smtClean="0"/>
              <a:t>brain</a:t>
            </a:r>
          </a:p>
          <a:p>
            <a:r>
              <a:rPr lang="en-US" dirty="0" smtClean="0"/>
              <a:t>Designed </a:t>
            </a:r>
            <a:r>
              <a:rPr lang="en-US" dirty="0"/>
              <a:t>to recognize </a:t>
            </a:r>
            <a:r>
              <a:rPr lang="en-US" dirty="0" smtClean="0"/>
              <a:t>complex patterns</a:t>
            </a:r>
            <a:r>
              <a:rPr lang="en-US" dirty="0" smtClean="0"/>
              <a:t> in the data.</a:t>
            </a:r>
            <a:endParaRPr lang="en-US" dirty="0" smtClean="0"/>
          </a:p>
          <a:p>
            <a:r>
              <a:rPr lang="en-US" dirty="0" smtClean="0"/>
              <a:t>Automatic </a:t>
            </a:r>
            <a:r>
              <a:rPr lang="en-US" dirty="0" smtClean="0"/>
              <a:t>feature extraction.</a:t>
            </a:r>
          </a:p>
          <a:p>
            <a:pPr lvl="1"/>
            <a:r>
              <a:rPr lang="en-US" dirty="0" smtClean="0"/>
              <a:t>“Brute </a:t>
            </a:r>
            <a:r>
              <a:rPr lang="en-US" dirty="0"/>
              <a:t>force” </a:t>
            </a:r>
            <a:r>
              <a:rPr lang="en-US" dirty="0" smtClean="0"/>
              <a:t>AI </a:t>
            </a:r>
            <a:r>
              <a:rPr lang="mr-IN" dirty="0" smtClean="0"/>
              <a:t>–</a:t>
            </a:r>
            <a:r>
              <a:rPr lang="en-US" dirty="0" smtClean="0"/>
              <a:t> Start with a blank state and hammer your way through an accurate model. 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24242" b="-24242"/>
          <a:stretch>
            <a:fillRect/>
          </a:stretch>
        </p:blipFill>
        <p:spPr>
          <a:xfrm>
            <a:off x="5763805" y="885753"/>
            <a:ext cx="2313395" cy="2903311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1911" y="4191176"/>
            <a:ext cx="2327622" cy="6395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628" y="5002696"/>
            <a:ext cx="1639157" cy="54175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3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7620000" cy="1143000"/>
          </a:xfrm>
        </p:spPr>
        <p:txBody>
          <a:bodyPr/>
          <a:lstStyle/>
          <a:p>
            <a:r>
              <a:rPr lang="en-US" dirty="0" smtClean="0"/>
              <a:t>Neural Network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269905"/>
            <a:ext cx="4109315" cy="5513244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Convolution layer</a:t>
            </a:r>
          </a:p>
          <a:p>
            <a:pPr lvl="1"/>
            <a:r>
              <a:rPr lang="en-US" dirty="0" smtClean="0"/>
              <a:t>Filter or kernel convolved with input. </a:t>
            </a:r>
          </a:p>
          <a:p>
            <a:r>
              <a:rPr lang="en-US" dirty="0" smtClean="0"/>
              <a:t>Fully connected layer</a:t>
            </a:r>
          </a:p>
          <a:p>
            <a:pPr lvl="1"/>
            <a:r>
              <a:rPr lang="en-US" dirty="0" smtClean="0"/>
              <a:t>Weights </a:t>
            </a:r>
            <a:r>
              <a:rPr lang="mr-IN" dirty="0" smtClean="0"/>
              <a:t>–</a:t>
            </a:r>
            <a:r>
              <a:rPr lang="en-US" dirty="0" smtClean="0"/>
              <a:t> connects all neurons in previous layer</a:t>
            </a:r>
          </a:p>
          <a:p>
            <a:r>
              <a:rPr lang="en-US" dirty="0" smtClean="0"/>
              <a:t>Pooling</a:t>
            </a:r>
          </a:p>
          <a:p>
            <a:pPr lvl="1"/>
            <a:r>
              <a:rPr lang="en-US" dirty="0" smtClean="0"/>
              <a:t>Subsampling</a:t>
            </a:r>
          </a:p>
          <a:p>
            <a:r>
              <a:rPr lang="en-US" dirty="0" smtClean="0"/>
              <a:t>Rectified linear unit (RELU)</a:t>
            </a:r>
          </a:p>
          <a:p>
            <a:pPr lvl="1"/>
            <a:r>
              <a:rPr lang="en-US" dirty="0" smtClean="0"/>
              <a:t>Activation function (vanishing gradient)</a:t>
            </a:r>
          </a:p>
          <a:p>
            <a:r>
              <a:rPr lang="en-US" dirty="0" smtClean="0"/>
              <a:t>Dropout</a:t>
            </a:r>
          </a:p>
          <a:p>
            <a:pPr lvl="1"/>
            <a:r>
              <a:rPr lang="en-US" dirty="0" smtClean="0"/>
              <a:t>Cuts flow of data (data redundancy)</a:t>
            </a:r>
          </a:p>
          <a:p>
            <a:r>
              <a:rPr lang="en-US" dirty="0" err="1" smtClean="0"/>
              <a:t>Softmax</a:t>
            </a:r>
            <a:endParaRPr lang="en-US" dirty="0" smtClean="0"/>
          </a:p>
          <a:p>
            <a:pPr lvl="1"/>
            <a:r>
              <a:rPr lang="en-US" dirty="0" smtClean="0"/>
              <a:t>Generates probabilities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Picture 5" descr="Convolution_schematic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338" y="1990779"/>
            <a:ext cx="4471485" cy="326435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47338" y="5418507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/>
              <a:t>http://</a:t>
            </a:r>
            <a:r>
              <a:rPr lang="en-US" dirty="0" err="1"/>
              <a:t>deeplearning.stanford.edu</a:t>
            </a:r>
            <a:r>
              <a:rPr lang="en-US" dirty="0"/>
              <a:t>/wiki/images/6/6c/</a:t>
            </a:r>
            <a:r>
              <a:rPr lang="en-US" dirty="0" err="1"/>
              <a:t>Convolution_schematic.gif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8719-97F3-7941-B82A-C268BBFEB9A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176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2206</TotalTime>
  <Words>826</Words>
  <Application>Microsoft Macintosh PowerPoint</Application>
  <PresentationFormat>On-screen Show (4:3)</PresentationFormat>
  <Paragraphs>142</Paragraphs>
  <Slides>20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Adjacency</vt:lpstr>
      <vt:lpstr>Deep Neural Networks for MS Lesion Segmentation</vt:lpstr>
      <vt:lpstr>Objectives</vt:lpstr>
      <vt:lpstr>Introduction – Multiple Sclerosis (MS)</vt:lpstr>
      <vt:lpstr>Introduction</vt:lpstr>
      <vt:lpstr>Subjects</vt:lpstr>
      <vt:lpstr>MRI Acquisition</vt:lpstr>
      <vt:lpstr>MRI analysis: lesions </vt:lpstr>
      <vt:lpstr>Deep Neural Networks</vt:lpstr>
      <vt:lpstr>Neural Network Components</vt:lpstr>
      <vt:lpstr>Class imbalance problem</vt:lpstr>
      <vt:lpstr>PD/T2 Image templates</vt:lpstr>
      <vt:lpstr>Frequency map generation</vt:lpstr>
      <vt:lpstr>Results - Templates</vt:lpstr>
      <vt:lpstr>Results – Frequency map</vt:lpstr>
      <vt:lpstr>MS and WM samples</vt:lpstr>
      <vt:lpstr>Results – Network architecture</vt:lpstr>
      <vt:lpstr>Results – Loss and accuracy </vt:lpstr>
      <vt:lpstr>Some filters computed for the first conv layer</vt:lpstr>
      <vt:lpstr>Conclusions and future work</vt:lpstr>
      <vt:lpstr>Acknowledgements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MRI lesions and atrophy are associated with employment status in patients with multiple sclerosis  </dc:title>
  <dc:creator>J</dc:creator>
  <cp:lastModifiedBy>J</cp:lastModifiedBy>
  <cp:revision>76</cp:revision>
  <dcterms:created xsi:type="dcterms:W3CDTF">2016-03-10T16:55:18Z</dcterms:created>
  <dcterms:modified xsi:type="dcterms:W3CDTF">2017-02-10T18:23:23Z</dcterms:modified>
</cp:coreProperties>
</file>